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57" r:id="rId3"/>
    <p:sldId id="258" r:id="rId4"/>
    <p:sldId id="264" r:id="rId5"/>
    <p:sldId id="259" r:id="rId6"/>
    <p:sldId id="260" r:id="rId7"/>
    <p:sldId id="262" r:id="rId8"/>
  </p:sldIdLst>
  <p:sldSz cx="6858000" cy="9906000" type="A4"/>
  <p:notesSz cx="6858000" cy="9144000"/>
  <p:defaultTextStyle>
    <a:defPPr>
      <a:defRPr lang="tr-TR"/>
    </a:defPPr>
    <a:lvl1pPr marL="0" algn="l" defTabSz="663123" rtl="0" eaLnBrk="1" latinLnBrk="0" hangingPunct="1">
      <a:defRPr sz="1305" kern="1200">
        <a:solidFill>
          <a:schemeClr val="tx1"/>
        </a:solidFill>
        <a:latin typeface="+mn-lt"/>
        <a:ea typeface="+mn-ea"/>
        <a:cs typeface="+mn-cs"/>
      </a:defRPr>
    </a:lvl1pPr>
    <a:lvl2pPr marL="331561" algn="l" defTabSz="663123" rtl="0" eaLnBrk="1" latinLnBrk="0" hangingPunct="1">
      <a:defRPr sz="1305" kern="1200">
        <a:solidFill>
          <a:schemeClr val="tx1"/>
        </a:solidFill>
        <a:latin typeface="+mn-lt"/>
        <a:ea typeface="+mn-ea"/>
        <a:cs typeface="+mn-cs"/>
      </a:defRPr>
    </a:lvl2pPr>
    <a:lvl3pPr marL="663123" algn="l" defTabSz="663123" rtl="0" eaLnBrk="1" latinLnBrk="0" hangingPunct="1">
      <a:defRPr sz="1305" kern="1200">
        <a:solidFill>
          <a:schemeClr val="tx1"/>
        </a:solidFill>
        <a:latin typeface="+mn-lt"/>
        <a:ea typeface="+mn-ea"/>
        <a:cs typeface="+mn-cs"/>
      </a:defRPr>
    </a:lvl3pPr>
    <a:lvl4pPr marL="994684" algn="l" defTabSz="663123" rtl="0" eaLnBrk="1" latinLnBrk="0" hangingPunct="1">
      <a:defRPr sz="1305" kern="1200">
        <a:solidFill>
          <a:schemeClr val="tx1"/>
        </a:solidFill>
        <a:latin typeface="+mn-lt"/>
        <a:ea typeface="+mn-ea"/>
        <a:cs typeface="+mn-cs"/>
      </a:defRPr>
    </a:lvl4pPr>
    <a:lvl5pPr marL="1326246" algn="l" defTabSz="663123" rtl="0" eaLnBrk="1" latinLnBrk="0" hangingPunct="1">
      <a:defRPr sz="1305" kern="1200">
        <a:solidFill>
          <a:schemeClr val="tx1"/>
        </a:solidFill>
        <a:latin typeface="+mn-lt"/>
        <a:ea typeface="+mn-ea"/>
        <a:cs typeface="+mn-cs"/>
      </a:defRPr>
    </a:lvl5pPr>
    <a:lvl6pPr marL="1657807" algn="l" defTabSz="663123" rtl="0" eaLnBrk="1" latinLnBrk="0" hangingPunct="1">
      <a:defRPr sz="1305" kern="1200">
        <a:solidFill>
          <a:schemeClr val="tx1"/>
        </a:solidFill>
        <a:latin typeface="+mn-lt"/>
        <a:ea typeface="+mn-ea"/>
        <a:cs typeface="+mn-cs"/>
      </a:defRPr>
    </a:lvl6pPr>
    <a:lvl7pPr marL="1989369" algn="l" defTabSz="663123" rtl="0" eaLnBrk="1" latinLnBrk="0" hangingPunct="1">
      <a:defRPr sz="1305" kern="1200">
        <a:solidFill>
          <a:schemeClr val="tx1"/>
        </a:solidFill>
        <a:latin typeface="+mn-lt"/>
        <a:ea typeface="+mn-ea"/>
        <a:cs typeface="+mn-cs"/>
      </a:defRPr>
    </a:lvl7pPr>
    <a:lvl8pPr marL="2320930" algn="l" defTabSz="663123" rtl="0" eaLnBrk="1" latinLnBrk="0" hangingPunct="1">
      <a:defRPr sz="1305" kern="1200">
        <a:solidFill>
          <a:schemeClr val="tx1"/>
        </a:solidFill>
        <a:latin typeface="+mn-lt"/>
        <a:ea typeface="+mn-ea"/>
        <a:cs typeface="+mn-cs"/>
      </a:defRPr>
    </a:lvl8pPr>
    <a:lvl9pPr marL="2652492" algn="l" defTabSz="663123"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man HARMANŞA" initials="OH" lastIdx="2" clrIdx="0">
    <p:extLst>
      <p:ext uri="{19B8F6BF-5375-455C-9EA6-DF929625EA0E}">
        <p15:presenceInfo xmlns:p15="http://schemas.microsoft.com/office/powerpoint/2012/main" userId="Osman HARMANŞ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358A"/>
    <a:srgbClr val="2E5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2" autoAdjust="0"/>
    <p:restoredTop sz="94660"/>
  </p:normalViewPr>
  <p:slideViewPr>
    <p:cSldViewPr snapToGrid="0">
      <p:cViewPr varScale="1">
        <p:scale>
          <a:sx n="57" d="100"/>
          <a:sy n="57" d="100"/>
        </p:scale>
        <p:origin x="25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AD5FE-0FEB-47F6-9D23-8DDCAEBBD2D4}" type="datetimeFigureOut">
              <a:rPr lang="tr-TR" smtClean="0"/>
              <a:t>14.11.2019</a:t>
            </a:fld>
            <a:endParaRPr lang="tr-TR"/>
          </a:p>
        </p:txBody>
      </p:sp>
      <p:sp>
        <p:nvSpPr>
          <p:cNvPr id="4" name="Slayt Görüntüsü Yer Tutucusu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3ED695-D45A-41E9-80A1-005809FF50B2}" type="slidenum">
              <a:rPr lang="tr-TR" smtClean="0"/>
              <a:t>‹#›</a:t>
            </a:fld>
            <a:endParaRPr lang="tr-TR"/>
          </a:p>
        </p:txBody>
      </p:sp>
    </p:spTree>
    <p:extLst>
      <p:ext uri="{BB962C8B-B14F-4D97-AF65-F5344CB8AC3E}">
        <p14:creationId xmlns:p14="http://schemas.microsoft.com/office/powerpoint/2010/main" val="1202235062"/>
      </p:ext>
    </p:extLst>
  </p:cSld>
  <p:clrMap bg1="lt1" tx1="dk1" bg2="lt2" tx2="dk2" accent1="accent1" accent2="accent2" accent3="accent3" accent4="accent4" accent5="accent5" accent6="accent6" hlink="hlink" folHlink="folHlink"/>
  <p:notesStyle>
    <a:lvl1pPr marL="0" algn="l" defTabSz="663123" rtl="0" eaLnBrk="1" latinLnBrk="0" hangingPunct="1">
      <a:defRPr sz="870" kern="1200">
        <a:solidFill>
          <a:schemeClr val="tx1"/>
        </a:solidFill>
        <a:latin typeface="+mn-lt"/>
        <a:ea typeface="+mn-ea"/>
        <a:cs typeface="+mn-cs"/>
      </a:defRPr>
    </a:lvl1pPr>
    <a:lvl2pPr marL="331561" algn="l" defTabSz="663123" rtl="0" eaLnBrk="1" latinLnBrk="0" hangingPunct="1">
      <a:defRPr sz="870" kern="1200">
        <a:solidFill>
          <a:schemeClr val="tx1"/>
        </a:solidFill>
        <a:latin typeface="+mn-lt"/>
        <a:ea typeface="+mn-ea"/>
        <a:cs typeface="+mn-cs"/>
      </a:defRPr>
    </a:lvl2pPr>
    <a:lvl3pPr marL="663123" algn="l" defTabSz="663123" rtl="0" eaLnBrk="1" latinLnBrk="0" hangingPunct="1">
      <a:defRPr sz="870" kern="1200">
        <a:solidFill>
          <a:schemeClr val="tx1"/>
        </a:solidFill>
        <a:latin typeface="+mn-lt"/>
        <a:ea typeface="+mn-ea"/>
        <a:cs typeface="+mn-cs"/>
      </a:defRPr>
    </a:lvl3pPr>
    <a:lvl4pPr marL="994684" algn="l" defTabSz="663123" rtl="0" eaLnBrk="1" latinLnBrk="0" hangingPunct="1">
      <a:defRPr sz="870" kern="1200">
        <a:solidFill>
          <a:schemeClr val="tx1"/>
        </a:solidFill>
        <a:latin typeface="+mn-lt"/>
        <a:ea typeface="+mn-ea"/>
        <a:cs typeface="+mn-cs"/>
      </a:defRPr>
    </a:lvl4pPr>
    <a:lvl5pPr marL="1326246" algn="l" defTabSz="663123" rtl="0" eaLnBrk="1" latinLnBrk="0" hangingPunct="1">
      <a:defRPr sz="870" kern="1200">
        <a:solidFill>
          <a:schemeClr val="tx1"/>
        </a:solidFill>
        <a:latin typeface="+mn-lt"/>
        <a:ea typeface="+mn-ea"/>
        <a:cs typeface="+mn-cs"/>
      </a:defRPr>
    </a:lvl5pPr>
    <a:lvl6pPr marL="1657807" algn="l" defTabSz="663123" rtl="0" eaLnBrk="1" latinLnBrk="0" hangingPunct="1">
      <a:defRPr sz="870" kern="1200">
        <a:solidFill>
          <a:schemeClr val="tx1"/>
        </a:solidFill>
        <a:latin typeface="+mn-lt"/>
        <a:ea typeface="+mn-ea"/>
        <a:cs typeface="+mn-cs"/>
      </a:defRPr>
    </a:lvl6pPr>
    <a:lvl7pPr marL="1989369" algn="l" defTabSz="663123" rtl="0" eaLnBrk="1" latinLnBrk="0" hangingPunct="1">
      <a:defRPr sz="870" kern="1200">
        <a:solidFill>
          <a:schemeClr val="tx1"/>
        </a:solidFill>
        <a:latin typeface="+mn-lt"/>
        <a:ea typeface="+mn-ea"/>
        <a:cs typeface="+mn-cs"/>
      </a:defRPr>
    </a:lvl7pPr>
    <a:lvl8pPr marL="2320930" algn="l" defTabSz="663123" rtl="0" eaLnBrk="1" latinLnBrk="0" hangingPunct="1">
      <a:defRPr sz="870" kern="1200">
        <a:solidFill>
          <a:schemeClr val="tx1"/>
        </a:solidFill>
        <a:latin typeface="+mn-lt"/>
        <a:ea typeface="+mn-ea"/>
        <a:cs typeface="+mn-cs"/>
      </a:defRPr>
    </a:lvl8pPr>
    <a:lvl9pPr marL="2652492" algn="l" defTabSz="663123" rtl="0" eaLnBrk="1" latinLnBrk="0" hangingPunct="1">
      <a:defRPr sz="87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1</a:t>
            </a:fld>
            <a:endParaRPr lang="tr-TR"/>
          </a:p>
        </p:txBody>
      </p:sp>
    </p:spTree>
    <p:extLst>
      <p:ext uri="{BB962C8B-B14F-4D97-AF65-F5344CB8AC3E}">
        <p14:creationId xmlns:p14="http://schemas.microsoft.com/office/powerpoint/2010/main" val="247301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2</a:t>
            </a:fld>
            <a:endParaRPr lang="tr-TR"/>
          </a:p>
        </p:txBody>
      </p:sp>
    </p:spTree>
    <p:extLst>
      <p:ext uri="{BB962C8B-B14F-4D97-AF65-F5344CB8AC3E}">
        <p14:creationId xmlns:p14="http://schemas.microsoft.com/office/powerpoint/2010/main" val="33288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3</a:t>
            </a:fld>
            <a:endParaRPr lang="tr-TR"/>
          </a:p>
        </p:txBody>
      </p:sp>
    </p:spTree>
    <p:extLst>
      <p:ext uri="{BB962C8B-B14F-4D97-AF65-F5344CB8AC3E}">
        <p14:creationId xmlns:p14="http://schemas.microsoft.com/office/powerpoint/2010/main" val="3689067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4</a:t>
            </a:fld>
            <a:endParaRPr lang="tr-TR"/>
          </a:p>
        </p:txBody>
      </p:sp>
    </p:spTree>
    <p:extLst>
      <p:ext uri="{BB962C8B-B14F-4D97-AF65-F5344CB8AC3E}">
        <p14:creationId xmlns:p14="http://schemas.microsoft.com/office/powerpoint/2010/main" val="88365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5</a:t>
            </a:fld>
            <a:endParaRPr lang="tr-TR"/>
          </a:p>
        </p:txBody>
      </p:sp>
    </p:spTree>
    <p:extLst>
      <p:ext uri="{BB962C8B-B14F-4D97-AF65-F5344CB8AC3E}">
        <p14:creationId xmlns:p14="http://schemas.microsoft.com/office/powerpoint/2010/main" val="3040274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6</a:t>
            </a:fld>
            <a:endParaRPr lang="tr-TR"/>
          </a:p>
        </p:txBody>
      </p:sp>
    </p:spTree>
    <p:extLst>
      <p:ext uri="{BB962C8B-B14F-4D97-AF65-F5344CB8AC3E}">
        <p14:creationId xmlns:p14="http://schemas.microsoft.com/office/powerpoint/2010/main" val="904929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23ED695-D45A-41E9-80A1-005809FF50B2}" type="slidenum">
              <a:rPr lang="tr-TR" smtClean="0"/>
              <a:t>7</a:t>
            </a:fld>
            <a:endParaRPr lang="tr-TR"/>
          </a:p>
        </p:txBody>
      </p:sp>
    </p:spTree>
    <p:extLst>
      <p:ext uri="{BB962C8B-B14F-4D97-AF65-F5344CB8AC3E}">
        <p14:creationId xmlns:p14="http://schemas.microsoft.com/office/powerpoint/2010/main" val="1686687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58B42080-D9F4-4C93-89C9-AEDE70081C2C}" type="datetimeFigureOut">
              <a:rPr lang="tr-TR" smtClean="0"/>
              <a:t>14.11.2019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723142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8B42080-D9F4-4C93-89C9-AEDE70081C2C}" type="datetimeFigureOut">
              <a:rPr lang="tr-TR" smtClean="0"/>
              <a:t>14.11.2019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2722889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8B42080-D9F4-4C93-89C9-AEDE70081C2C}" type="datetimeFigureOut">
              <a:rPr lang="tr-TR" smtClean="0"/>
              <a:t>14.11.2019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269576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8B42080-D9F4-4C93-89C9-AEDE70081C2C}" type="datetimeFigureOut">
              <a:rPr lang="tr-TR" smtClean="0"/>
              <a:t>14.11.2019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447630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58B42080-D9F4-4C93-89C9-AEDE70081C2C}" type="datetimeFigureOut">
              <a:rPr lang="tr-TR" smtClean="0"/>
              <a:t>14.11.2019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257590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8B42080-D9F4-4C93-89C9-AEDE70081C2C}" type="datetimeFigureOut">
              <a:rPr lang="tr-TR" smtClean="0"/>
              <a:t>14.11.2019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58303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8B42080-D9F4-4C93-89C9-AEDE70081C2C}" type="datetimeFigureOut">
              <a:rPr lang="tr-TR" smtClean="0"/>
              <a:t>14.11.2019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4857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8B42080-D9F4-4C93-89C9-AEDE70081C2C}" type="datetimeFigureOut">
              <a:rPr lang="tr-TR" smtClean="0"/>
              <a:t>14.11.2019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365417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42080-D9F4-4C93-89C9-AEDE70081C2C}" type="datetimeFigureOut">
              <a:rPr lang="tr-TR" smtClean="0"/>
              <a:t>14.11.2019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20234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58B42080-D9F4-4C93-89C9-AEDE70081C2C}" type="datetimeFigureOut">
              <a:rPr lang="tr-TR" smtClean="0"/>
              <a:t>14.11.2019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12249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58B42080-D9F4-4C93-89C9-AEDE70081C2C}" type="datetimeFigureOut">
              <a:rPr lang="tr-TR" smtClean="0"/>
              <a:t>14.11.2019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5F3D6-B38A-4F6A-9C9B-4D399EEB708D}" type="slidenum">
              <a:rPr lang="tr-TR" smtClean="0"/>
              <a:t>‹#›</a:t>
            </a:fld>
            <a:endParaRPr lang="tr-TR"/>
          </a:p>
        </p:txBody>
      </p:sp>
    </p:spTree>
    <p:extLst>
      <p:ext uri="{BB962C8B-B14F-4D97-AF65-F5344CB8AC3E}">
        <p14:creationId xmlns:p14="http://schemas.microsoft.com/office/powerpoint/2010/main" val="4238050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8B42080-D9F4-4C93-89C9-AEDE70081C2C}" type="datetimeFigureOut">
              <a:rPr lang="tr-TR" smtClean="0"/>
              <a:t>14.11.2019</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405F3D6-B38A-4F6A-9C9B-4D399EEB708D}" type="slidenum">
              <a:rPr lang="tr-TR" smtClean="0"/>
              <a:t>‹#›</a:t>
            </a:fld>
            <a:endParaRPr lang="tr-TR"/>
          </a:p>
        </p:txBody>
      </p:sp>
    </p:spTree>
    <p:extLst>
      <p:ext uri="{BB962C8B-B14F-4D97-AF65-F5344CB8AC3E}">
        <p14:creationId xmlns:p14="http://schemas.microsoft.com/office/powerpoint/2010/main" val="339233541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media.licdn.com/mpr/mpr/AAEAAQAAAAAAAAcUAAAAJDNlZTYxNzI4LWI3ZTItNDNlYy1iOWM5LWJhMGM3NDE5YWZj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138" y="5611971"/>
            <a:ext cx="5152804" cy="294867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 name="Resim 2"/>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439920" y="460276"/>
            <a:ext cx="2015240" cy="1504128"/>
          </a:xfrm>
          <a:prstGeom prst="rect">
            <a:avLst/>
          </a:prstGeom>
        </p:spPr>
      </p:pic>
      <p:sp>
        <p:nvSpPr>
          <p:cNvPr id="6" name="Dikdörtgen 5"/>
          <p:cNvSpPr/>
          <p:nvPr/>
        </p:nvSpPr>
        <p:spPr>
          <a:xfrm>
            <a:off x="304800" y="2531770"/>
            <a:ext cx="6441440" cy="1877437"/>
          </a:xfrm>
          <a:prstGeom prst="rect">
            <a:avLst/>
          </a:prstGeom>
        </p:spPr>
        <p:txBody>
          <a:bodyPr wrap="square">
            <a:spAutoFit/>
          </a:bodyPr>
          <a:lstStyle/>
          <a:p>
            <a:pPr algn="ctr"/>
            <a:r>
              <a:rPr lang="tr-TR" sz="5800" b="1" dirty="0">
                <a:solidFill>
                  <a:schemeClr val="accent2"/>
                </a:solidFill>
                <a:latin typeface="DIN Tr" panose="02000900000000000000" pitchFamily="50" charset="-94"/>
              </a:rPr>
              <a:t>‘MBT Mobil Logo’ İLE LOGO CEBİNİZDE</a:t>
            </a:r>
          </a:p>
        </p:txBody>
      </p:sp>
    </p:spTree>
    <p:extLst>
      <p:ext uri="{BB962C8B-B14F-4D97-AF65-F5344CB8AC3E}">
        <p14:creationId xmlns:p14="http://schemas.microsoft.com/office/powerpoint/2010/main" val="405644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ralelkenar 7"/>
          <p:cNvSpPr/>
          <p:nvPr/>
        </p:nvSpPr>
        <p:spPr>
          <a:xfrm flipH="1">
            <a:off x="279400" y="1179634"/>
            <a:ext cx="3213608" cy="353944"/>
          </a:xfrm>
          <a:prstGeom prst="parallelogram">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500000" y="287634"/>
            <a:ext cx="1895605" cy="3369964"/>
          </a:xfrm>
          <a:prstGeom prst="roundRect">
            <a:avLst>
              <a:gd name="adj" fmla="val 4167"/>
            </a:avLst>
          </a:prstGeom>
          <a:solidFill>
            <a:srgbClr val="FFFFFF"/>
          </a:solidFill>
          <a:ln w="7620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
        <p:nvSpPr>
          <p:cNvPr id="7" name="Dikdörtgen 6"/>
          <p:cNvSpPr/>
          <p:nvPr/>
        </p:nvSpPr>
        <p:spPr>
          <a:xfrm>
            <a:off x="381369" y="1179634"/>
            <a:ext cx="3024353" cy="353943"/>
          </a:xfrm>
          <a:prstGeom prst="rect">
            <a:avLst/>
          </a:prstGeom>
          <a:noFill/>
          <a:ln>
            <a:noFill/>
          </a:ln>
        </p:spPr>
        <p:txBody>
          <a:bodyPr wrap="none" lIns="91440" tIns="45720" rIns="91440" bIns="45720">
            <a:spAutoFit/>
          </a:bodyPr>
          <a:lstStyle/>
          <a:p>
            <a:pPr algn="ctr"/>
            <a:r>
              <a:rPr lang="tr-TR" sz="1700" cap="none" spc="0" dirty="0">
                <a:ln w="0"/>
                <a:solidFill>
                  <a:schemeClr val="bg1"/>
                </a:solidFill>
                <a:effectLst>
                  <a:outerShdw blurRad="38100" dist="19050" dir="2700000" algn="tl" rotWithShape="0">
                    <a:schemeClr val="dk1">
                      <a:alpha val="40000"/>
                    </a:schemeClr>
                  </a:outerShdw>
                </a:effectLst>
                <a:latin typeface="DIN Tr" panose="02000900000000000000" pitchFamily="50" charset="-94"/>
              </a:rPr>
              <a:t>Hangi platformlarda çalışır?</a:t>
            </a:r>
          </a:p>
        </p:txBody>
      </p:sp>
      <p:sp>
        <p:nvSpPr>
          <p:cNvPr id="10" name="Dikdörtgen 9"/>
          <p:cNvSpPr/>
          <p:nvPr/>
        </p:nvSpPr>
        <p:spPr>
          <a:xfrm>
            <a:off x="381369" y="1622873"/>
            <a:ext cx="3506077" cy="784830"/>
          </a:xfrm>
          <a:prstGeom prst="rect">
            <a:avLst/>
          </a:prstGeom>
          <a:noFill/>
          <a:ln>
            <a:noFill/>
          </a:ln>
        </p:spPr>
        <p:txBody>
          <a:bodyPr wrap="square" lIns="91440" tIns="45720" rIns="91440" bIns="45720">
            <a:spAutoFit/>
          </a:bodyPr>
          <a:lstStyle/>
          <a:p>
            <a:r>
              <a:rPr lang="tr-TR" sz="1500" b="0" cap="none" spc="0" dirty="0">
                <a:ln w="0"/>
                <a:effectLst>
                  <a:outerShdw blurRad="38100" dist="19050" dir="2700000" algn="tl" rotWithShape="0">
                    <a:schemeClr val="dk1">
                      <a:alpha val="40000"/>
                    </a:schemeClr>
                  </a:outerShdw>
                </a:effectLst>
                <a:latin typeface="Gill Sans MT" panose="020B0502020104020203" pitchFamily="34" charset="0"/>
                <a:cs typeface="DIN Pro Regular" panose="020B0504020101020102" pitchFamily="34" charset="0"/>
              </a:rPr>
              <a:t>Uygulama </a:t>
            </a:r>
            <a:r>
              <a:rPr lang="tr-TR" sz="1500" b="0" cap="none" spc="0" dirty="0" err="1">
                <a:ln w="0"/>
                <a:effectLst>
                  <a:outerShdw blurRad="38100" dist="19050" dir="2700000" algn="tl" rotWithShape="0">
                    <a:schemeClr val="dk1">
                      <a:alpha val="40000"/>
                    </a:schemeClr>
                  </a:outerShdw>
                </a:effectLst>
                <a:latin typeface="Gill Sans MT" panose="020B0502020104020203" pitchFamily="34" charset="0"/>
                <a:cs typeface="DIN Pro Regular" panose="020B0504020101020102" pitchFamily="34" charset="0"/>
              </a:rPr>
              <a:t>iOS</a:t>
            </a:r>
            <a:r>
              <a:rPr lang="tr-TR" sz="1500" b="0" cap="none" spc="0" dirty="0">
                <a:ln w="0"/>
                <a:effectLst>
                  <a:outerShdw blurRad="38100" dist="19050" dir="2700000" algn="tl" rotWithShape="0">
                    <a:schemeClr val="dk1">
                      <a:alpha val="40000"/>
                    </a:schemeClr>
                  </a:outerShdw>
                </a:effectLst>
                <a:latin typeface="Gill Sans MT" panose="020B0502020104020203" pitchFamily="34" charset="0"/>
                <a:cs typeface="DIN Pro Regular" panose="020B0504020101020102" pitchFamily="34" charset="0"/>
              </a:rPr>
              <a:t> ve </a:t>
            </a:r>
            <a:r>
              <a:rPr lang="tr-TR" sz="1500" b="0" cap="none" spc="0" dirty="0" err="1">
                <a:ln w="0"/>
                <a:effectLst>
                  <a:outerShdw blurRad="38100" dist="19050" dir="2700000" algn="tl" rotWithShape="0">
                    <a:schemeClr val="dk1">
                      <a:alpha val="40000"/>
                    </a:schemeClr>
                  </a:outerShdw>
                </a:effectLst>
                <a:latin typeface="Gill Sans MT" panose="020B0502020104020203" pitchFamily="34" charset="0"/>
                <a:cs typeface="DIN Pro Regular" panose="020B0504020101020102" pitchFamily="34" charset="0"/>
              </a:rPr>
              <a:t>Android</a:t>
            </a:r>
            <a:r>
              <a:rPr lang="tr-TR" sz="1500" b="0" cap="none" spc="0" dirty="0">
                <a:ln w="0"/>
                <a:effectLst>
                  <a:outerShdw blurRad="38100" dist="19050" dir="2700000" algn="tl" rotWithShape="0">
                    <a:schemeClr val="dk1">
                      <a:alpha val="40000"/>
                    </a:schemeClr>
                  </a:outerShdw>
                </a:effectLst>
                <a:latin typeface="Gill Sans MT" panose="020B0502020104020203" pitchFamily="34" charset="0"/>
                <a:cs typeface="DIN Pro Regular" panose="020B0504020101020102" pitchFamily="34" charset="0"/>
              </a:rPr>
              <a:t> işletim sistemi destekli tüm cep telefonlarında ve tabletlerde çalışır. </a:t>
            </a:r>
          </a:p>
        </p:txBody>
      </p:sp>
      <p:pic>
        <p:nvPicPr>
          <p:cNvPr id="18" name="Resim 17"/>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90376" y="4630819"/>
            <a:ext cx="3288171" cy="2464925"/>
          </a:xfrm>
          <a:prstGeom prst="roundRect">
            <a:avLst>
              <a:gd name="adj" fmla="val 4167"/>
            </a:avLst>
          </a:prstGeom>
          <a:solidFill>
            <a:srgbClr val="FFFFFF"/>
          </a:solidFill>
          <a:ln w="7620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
        <p:nvSpPr>
          <p:cNvPr id="19" name="Dikdörtgen 18"/>
          <p:cNvSpPr/>
          <p:nvPr/>
        </p:nvSpPr>
        <p:spPr>
          <a:xfrm>
            <a:off x="3942310" y="4317781"/>
            <a:ext cx="2875788" cy="2903872"/>
          </a:xfrm>
          <a:prstGeom prst="rect">
            <a:avLst/>
          </a:prstGeom>
        </p:spPr>
        <p:txBody>
          <a:bodyPr wrap="square">
            <a:spAutoFit/>
          </a:bodyPr>
          <a:lstStyle/>
          <a:p>
            <a:r>
              <a:rPr lang="tr-TR" i="1" dirty="0">
                <a:solidFill>
                  <a:schemeClr val="accent2"/>
                </a:solidFill>
                <a:effectLst/>
                <a:latin typeface="Gill Sans MT" panose="020B0502020104020203" pitchFamily="34" charset="0"/>
              </a:rPr>
              <a:t>İNTERNET BAĞLANTISI ŞART DEĞİL !</a:t>
            </a:r>
          </a:p>
          <a:p>
            <a:endParaRPr lang="tr-TR" b="0" i="0" dirty="0">
              <a:solidFill>
                <a:srgbClr val="333333"/>
              </a:solidFill>
              <a:effectLst/>
              <a:latin typeface="Gill Sans MT" panose="020B0502020104020203" pitchFamily="34" charset="0"/>
            </a:endParaRPr>
          </a:p>
          <a:p>
            <a:r>
              <a:rPr lang="tr-TR" b="0" i="0" dirty="0">
                <a:solidFill>
                  <a:srgbClr val="333333"/>
                </a:solidFill>
                <a:effectLst/>
                <a:latin typeface="Gill Sans MT" panose="020B0502020104020203" pitchFamily="34" charset="0"/>
              </a:rPr>
              <a:t>Uygulama hem online, hem de offline çalışma özelliğine sahiptir. Cihazda internet bağlantısı bulunduğu takdirde doğrudan merkez veri tabanındaki canlı verilerle çalışır. Herhangi bir sebeple internet </a:t>
            </a:r>
            <a:r>
              <a:rPr lang="tr-TR" dirty="0">
                <a:solidFill>
                  <a:srgbClr val="333333"/>
                </a:solidFill>
                <a:latin typeface="Gill Sans MT" panose="020B0502020104020203" pitchFamily="34" charset="0"/>
              </a:rPr>
              <a:t>bağlantısı veya sunucu bağlantısı </a:t>
            </a:r>
            <a:r>
              <a:rPr lang="tr-TR" b="0" i="0" dirty="0">
                <a:solidFill>
                  <a:srgbClr val="333333"/>
                </a:solidFill>
                <a:effectLst/>
                <a:latin typeface="Gill Sans MT" panose="020B0502020104020203" pitchFamily="34" charset="0"/>
              </a:rPr>
              <a:t>kesilirse uygulama çalışmaya devam eder. Bağlantı  tekrar sağlandığında hızlı bir şekilde senkronizasyon sağlanır. Binlerce kart (stok kartı, cari kartı vb.) ve fiş, saniyeler içerisinde senkronize olur.</a:t>
            </a:r>
            <a:endParaRPr lang="tr-TR" dirty="0">
              <a:latin typeface="Gill Sans MT" panose="020B0502020104020203" pitchFamily="34" charset="0"/>
            </a:endParaRPr>
          </a:p>
        </p:txBody>
      </p:sp>
      <p:sp>
        <p:nvSpPr>
          <p:cNvPr id="20" name="Dikdörtgen 19"/>
          <p:cNvSpPr/>
          <p:nvPr/>
        </p:nvSpPr>
        <p:spPr>
          <a:xfrm>
            <a:off x="224536" y="7638333"/>
            <a:ext cx="6593562" cy="694806"/>
          </a:xfrm>
          <a:prstGeom prst="rect">
            <a:avLst/>
          </a:prstGeom>
        </p:spPr>
        <p:txBody>
          <a:bodyPr wrap="square">
            <a:spAutoFit/>
          </a:bodyPr>
          <a:lstStyle/>
          <a:p>
            <a:r>
              <a:rPr lang="tr-TR" b="0" i="0" dirty="0">
                <a:solidFill>
                  <a:srgbClr val="333333"/>
                </a:solidFill>
                <a:effectLst/>
                <a:latin typeface="Gill Sans MT" panose="020B0502020104020203" pitchFamily="34" charset="0"/>
              </a:rPr>
              <a:t>Sahada çalışan kullanıcılar için </a:t>
            </a:r>
            <a:r>
              <a:rPr lang="tr-TR" b="0" i="0" dirty="0" err="1">
                <a:solidFill>
                  <a:srgbClr val="333333"/>
                </a:solidFill>
                <a:effectLst/>
                <a:latin typeface="Gill Sans MT" panose="020B0502020104020203" pitchFamily="34" charset="0"/>
              </a:rPr>
              <a:t>bluetooth</a:t>
            </a:r>
            <a:r>
              <a:rPr lang="tr-TR" b="0" i="0" dirty="0">
                <a:solidFill>
                  <a:srgbClr val="333333"/>
                </a:solidFill>
                <a:effectLst/>
                <a:latin typeface="Gill Sans MT" panose="020B0502020104020203" pitchFamily="34" charset="0"/>
              </a:rPr>
              <a:t> desteği olan cihazlarda, </a:t>
            </a:r>
            <a:r>
              <a:rPr lang="tr-TR" b="0" i="0" dirty="0" err="1">
                <a:solidFill>
                  <a:srgbClr val="333333"/>
                </a:solidFill>
                <a:effectLst/>
                <a:latin typeface="Gill Sans MT" panose="020B0502020104020203" pitchFamily="34" charset="0"/>
              </a:rPr>
              <a:t>bluetooth</a:t>
            </a:r>
            <a:r>
              <a:rPr lang="tr-TR" b="0" i="0" dirty="0">
                <a:solidFill>
                  <a:srgbClr val="333333"/>
                </a:solidFill>
                <a:effectLst/>
                <a:latin typeface="Gill Sans MT" panose="020B0502020104020203" pitchFamily="34" charset="0"/>
              </a:rPr>
              <a:t> araç yazıcılarından döküm alınabilir, faturalar, siparişler, tahsilat makbuzları anında kesilebilir.  Ayrıca şirket içerisindeki ağ yazıcılarından da döküm alınabilir.*</a:t>
            </a:r>
            <a:endParaRPr lang="tr-TR" dirty="0">
              <a:latin typeface="Gill Sans MT" panose="020B0502020104020203" pitchFamily="34" charset="0"/>
            </a:endParaRPr>
          </a:p>
        </p:txBody>
      </p:sp>
      <p:sp>
        <p:nvSpPr>
          <p:cNvPr id="23" name="Paralelkenar 22"/>
          <p:cNvSpPr/>
          <p:nvPr/>
        </p:nvSpPr>
        <p:spPr>
          <a:xfrm flipH="1">
            <a:off x="279400" y="3986855"/>
            <a:ext cx="3213608" cy="353944"/>
          </a:xfrm>
          <a:prstGeom prst="parallelogram">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Dikdörtgen 23"/>
          <p:cNvSpPr/>
          <p:nvPr/>
        </p:nvSpPr>
        <p:spPr>
          <a:xfrm>
            <a:off x="381369" y="3979000"/>
            <a:ext cx="2103461" cy="353943"/>
          </a:xfrm>
          <a:prstGeom prst="rect">
            <a:avLst/>
          </a:prstGeom>
          <a:noFill/>
          <a:ln>
            <a:noFill/>
          </a:ln>
        </p:spPr>
        <p:txBody>
          <a:bodyPr wrap="none" lIns="91440" tIns="45720" rIns="91440" bIns="45720">
            <a:spAutoFit/>
          </a:bodyPr>
          <a:lstStyle/>
          <a:p>
            <a:r>
              <a:rPr lang="tr-TR" sz="1700" cap="none" spc="0" dirty="0">
                <a:ln w="0"/>
                <a:solidFill>
                  <a:schemeClr val="bg1"/>
                </a:solidFill>
                <a:effectLst>
                  <a:outerShdw blurRad="38100" dist="19050" dir="2700000" algn="tl" rotWithShape="0">
                    <a:schemeClr val="dk1">
                      <a:alpha val="40000"/>
                    </a:schemeClr>
                  </a:outerShdw>
                </a:effectLst>
                <a:latin typeface="DIN Tr" panose="02000900000000000000" pitchFamily="50" charset="-94"/>
              </a:rPr>
              <a:t>Çalışma Özellikleri</a:t>
            </a:r>
          </a:p>
        </p:txBody>
      </p:sp>
      <p:sp>
        <p:nvSpPr>
          <p:cNvPr id="25" name="Dikdörtgen 24"/>
          <p:cNvSpPr/>
          <p:nvPr/>
        </p:nvSpPr>
        <p:spPr>
          <a:xfrm>
            <a:off x="224536" y="8773736"/>
            <a:ext cx="6593562" cy="261610"/>
          </a:xfrm>
          <a:prstGeom prst="rect">
            <a:avLst/>
          </a:prstGeom>
        </p:spPr>
        <p:txBody>
          <a:bodyPr wrap="square">
            <a:spAutoFit/>
          </a:bodyPr>
          <a:lstStyle/>
          <a:p>
            <a:r>
              <a:rPr lang="tr-TR" sz="1100" b="0" i="1" dirty="0">
                <a:solidFill>
                  <a:schemeClr val="bg1">
                    <a:lumMod val="50000"/>
                  </a:schemeClr>
                </a:solidFill>
                <a:effectLst/>
                <a:latin typeface="Gill Sans MT" panose="020B0502020104020203" pitchFamily="34" charset="0"/>
              </a:rPr>
              <a:t>(*) Bluetooth üzerinden döküm alınması işlemi,  sadece </a:t>
            </a:r>
            <a:r>
              <a:rPr lang="tr-TR" sz="1100" b="0" i="1" dirty="0" err="1">
                <a:solidFill>
                  <a:schemeClr val="bg1">
                    <a:lumMod val="50000"/>
                  </a:schemeClr>
                </a:solidFill>
                <a:effectLst/>
                <a:latin typeface="Gill Sans MT" panose="020B0502020104020203" pitchFamily="34" charset="0"/>
              </a:rPr>
              <a:t>Android</a:t>
            </a:r>
            <a:r>
              <a:rPr lang="tr-TR" sz="1100" b="0" i="1" dirty="0">
                <a:solidFill>
                  <a:schemeClr val="bg1">
                    <a:lumMod val="50000"/>
                  </a:schemeClr>
                </a:solidFill>
                <a:effectLst/>
                <a:latin typeface="Gill Sans MT" panose="020B0502020104020203" pitchFamily="34" charset="0"/>
              </a:rPr>
              <a:t> işletim sistemi kullanan cihazlar için sağlanmaktadır.</a:t>
            </a:r>
            <a:endParaRPr lang="tr-TR" sz="1100" i="1" dirty="0">
              <a:solidFill>
                <a:schemeClr val="bg1">
                  <a:lumMod val="50000"/>
                </a:schemeClr>
              </a:solidFill>
              <a:latin typeface="Gill Sans MT" panose="020B0502020104020203" pitchFamily="34" charset="0"/>
            </a:endParaRPr>
          </a:p>
        </p:txBody>
      </p:sp>
    </p:spTree>
    <p:extLst>
      <p:ext uri="{BB962C8B-B14F-4D97-AF65-F5344CB8AC3E}">
        <p14:creationId xmlns:p14="http://schemas.microsoft.com/office/powerpoint/2010/main" val="231834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2943" y="4812201"/>
            <a:ext cx="2939537" cy="1580001"/>
          </a:xfrm>
          <a:prstGeom prst="rect">
            <a:avLst/>
          </a:prstGeom>
          <a:ln w="38100" cap="sq">
            <a:solidFill>
              <a:schemeClr val="bg1"/>
            </a:solidFill>
            <a:prstDash val="solid"/>
            <a:miter lim="800000"/>
          </a:ln>
          <a:effectLst>
            <a:outerShdw blurRad="50800" dist="38100" dir="2700000" algn="tl" rotWithShape="0">
              <a:srgbClr val="000000">
                <a:alpha val="43000"/>
              </a:srgbClr>
            </a:outerShdw>
          </a:effectLst>
        </p:spPr>
      </p:pic>
      <p:sp>
        <p:nvSpPr>
          <p:cNvPr id="5" name="Paralelkenar 4"/>
          <p:cNvSpPr/>
          <p:nvPr/>
        </p:nvSpPr>
        <p:spPr>
          <a:xfrm flipH="1">
            <a:off x="290974" y="223101"/>
            <a:ext cx="3213608" cy="353944"/>
          </a:xfrm>
          <a:prstGeom prst="parallelogram">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392943" y="215246"/>
            <a:ext cx="2577244" cy="353943"/>
          </a:xfrm>
          <a:prstGeom prst="rect">
            <a:avLst/>
          </a:prstGeom>
          <a:noFill/>
          <a:ln>
            <a:noFill/>
          </a:ln>
        </p:spPr>
        <p:txBody>
          <a:bodyPr wrap="none" lIns="91440" tIns="45720" rIns="91440" bIns="45720">
            <a:spAutoFit/>
          </a:bodyPr>
          <a:lstStyle/>
          <a:p>
            <a:r>
              <a:rPr lang="tr-TR" sz="1700" cap="none" spc="0" dirty="0">
                <a:ln w="0"/>
                <a:solidFill>
                  <a:schemeClr val="bg1"/>
                </a:solidFill>
                <a:effectLst>
                  <a:outerShdw blurRad="38100" dist="19050" dir="2700000" algn="tl" rotWithShape="0">
                    <a:schemeClr val="dk1">
                      <a:alpha val="40000"/>
                    </a:schemeClr>
                  </a:outerShdw>
                </a:effectLst>
                <a:latin typeface="DIN Tr" panose="02000900000000000000" pitchFamily="50" charset="-94"/>
              </a:rPr>
              <a:t>Yetkiler / Parametreler</a:t>
            </a:r>
          </a:p>
        </p:txBody>
      </p:sp>
      <p:sp>
        <p:nvSpPr>
          <p:cNvPr id="7" name="Dikdörtgen 6"/>
          <p:cNvSpPr/>
          <p:nvPr/>
        </p:nvSpPr>
        <p:spPr>
          <a:xfrm>
            <a:off x="290973" y="1075004"/>
            <a:ext cx="3447649" cy="2100575"/>
          </a:xfrm>
          <a:prstGeom prst="rect">
            <a:avLst/>
          </a:prstGeom>
        </p:spPr>
        <p:txBody>
          <a:bodyPr wrap="square">
            <a:spAutoFit/>
          </a:bodyPr>
          <a:lstStyle/>
          <a:p>
            <a:r>
              <a:rPr lang="tr-TR" i="1" dirty="0">
                <a:solidFill>
                  <a:schemeClr val="accent2"/>
                </a:solidFill>
                <a:effectLst/>
                <a:latin typeface="Gill Sans MT" panose="020B0502020104020203" pitchFamily="34" charset="0"/>
              </a:rPr>
              <a:t>KONTROL SİZDE !</a:t>
            </a:r>
          </a:p>
          <a:p>
            <a:endParaRPr lang="tr-TR" b="0" i="0" dirty="0">
              <a:solidFill>
                <a:srgbClr val="333333"/>
              </a:solidFill>
              <a:effectLst/>
              <a:latin typeface="Gill Sans MT" panose="020B0502020104020203" pitchFamily="34" charset="0"/>
            </a:endParaRPr>
          </a:p>
          <a:p>
            <a:r>
              <a:rPr lang="tr-TR" dirty="0">
                <a:solidFill>
                  <a:srgbClr val="333333"/>
                </a:solidFill>
                <a:latin typeface="Gill Sans MT" panose="020B0502020104020203" pitchFamily="34" charset="0"/>
              </a:rPr>
              <a:t>Kullanıcılar uygulamayı yetkileri dahilinde kullanabilirler.  Yetkisine bağlı olarak kullanıcı fiyat değiştiremez, </a:t>
            </a:r>
            <a:r>
              <a:rPr lang="tr-TR" dirty="0" err="1">
                <a:solidFill>
                  <a:srgbClr val="333333"/>
                </a:solidFill>
                <a:latin typeface="Gill Sans MT" panose="020B0502020104020203" pitchFamily="34" charset="0"/>
              </a:rPr>
              <a:t>iskonto</a:t>
            </a:r>
            <a:r>
              <a:rPr lang="tr-TR" dirty="0">
                <a:solidFill>
                  <a:srgbClr val="333333"/>
                </a:solidFill>
                <a:latin typeface="Gill Sans MT" panose="020B0502020104020203" pitchFamily="34" charset="0"/>
              </a:rPr>
              <a:t> yapamaz, belirlenen alanları göremez, sadece belirlenen raporları, cari kartlarını, stok kartlarını, kasa ve banka kartlarını görebilir. Tüm bu tanımlamalar sadece yönetim ara yüzünde yapılır, cihazlarda herhangi bir işlem yapmaya gerek yoktur.</a:t>
            </a:r>
            <a:endParaRPr lang="tr-TR" dirty="0">
              <a:latin typeface="Gill Sans MT" panose="020B0502020104020203" pitchFamily="34" charset="0"/>
            </a:endParaRPr>
          </a:p>
        </p:txBody>
      </p:sp>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738622" y="1165879"/>
            <a:ext cx="2993120" cy="1608802"/>
          </a:xfrm>
          <a:prstGeom prst="rect">
            <a:avLst/>
          </a:prstGeom>
          <a:ln w="38100" cap="sq">
            <a:solidFill>
              <a:schemeClr val="bg1"/>
            </a:solidFill>
            <a:prstDash val="solid"/>
            <a:miter lim="800000"/>
          </a:ln>
          <a:effectLst>
            <a:outerShdw blurRad="50800" dist="38100" dir="2700000" algn="tl" rotWithShape="0">
              <a:srgbClr val="000000">
                <a:alpha val="43000"/>
              </a:srgbClr>
            </a:outerShdw>
          </a:effectLst>
        </p:spPr>
      </p:pic>
      <p:sp>
        <p:nvSpPr>
          <p:cNvPr id="9" name="Dikdörtgen 8"/>
          <p:cNvSpPr/>
          <p:nvPr/>
        </p:nvSpPr>
        <p:spPr>
          <a:xfrm>
            <a:off x="3863213" y="4465830"/>
            <a:ext cx="2994787" cy="2301399"/>
          </a:xfrm>
          <a:prstGeom prst="rect">
            <a:avLst/>
          </a:prstGeom>
        </p:spPr>
        <p:txBody>
          <a:bodyPr wrap="square">
            <a:spAutoFit/>
          </a:bodyPr>
          <a:lstStyle/>
          <a:p>
            <a:r>
              <a:rPr lang="tr-TR" dirty="0">
                <a:solidFill>
                  <a:schemeClr val="accent2"/>
                </a:solidFill>
                <a:latin typeface="Gill Sans MT" panose="020B0502020104020203" pitchFamily="34" charset="0"/>
              </a:rPr>
              <a:t>Kullanıcı Yetki Listesi</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Modüllere Giriş Yetkisi</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Fiyat Değiştirme</a:t>
            </a:r>
            <a:endParaRPr lang="tr-TR" dirty="0">
              <a:latin typeface="Gill Sans MT" panose="020B0502020104020203" pitchFamily="34" charset="0"/>
            </a:endParaRPr>
          </a:p>
          <a:p>
            <a:pPr marL="285750" indent="-285750">
              <a:buFont typeface="Arial" panose="020B0604020202020204" pitchFamily="34" charset="0"/>
              <a:buChar char="•"/>
            </a:pPr>
            <a:r>
              <a:rPr lang="tr-TR" dirty="0">
                <a:solidFill>
                  <a:srgbClr val="333333"/>
                </a:solidFill>
                <a:latin typeface="Gill Sans MT" panose="020B0502020104020203" pitchFamily="34" charset="0"/>
              </a:rPr>
              <a:t>İndirim Yapabilme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KDV Değiştirme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Cari Kart Açma</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Fiş Vade Tarihi Değiştirme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Depo İşlemleri Yapabilme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Şirket Seçimi Yapabilme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Müşteri Son Satış Fiyatını Görme</a:t>
            </a:r>
          </a:p>
          <a:p>
            <a:pPr marL="285750" indent="-285750">
              <a:buFont typeface="Arial" panose="020B0604020202020204" pitchFamily="34" charset="0"/>
              <a:buChar char="•"/>
            </a:pPr>
            <a:r>
              <a:rPr lang="tr-TR" dirty="0">
                <a:solidFill>
                  <a:srgbClr val="333333"/>
                </a:solidFill>
                <a:latin typeface="Gill Sans MT" panose="020B0502020104020203" pitchFamily="34" charset="0"/>
              </a:rPr>
              <a:t>Stok Alış Fiyatlarını Görme</a:t>
            </a:r>
          </a:p>
        </p:txBody>
      </p:sp>
    </p:spTree>
    <p:extLst>
      <p:ext uri="{BB962C8B-B14F-4D97-AF65-F5344CB8AC3E}">
        <p14:creationId xmlns:p14="http://schemas.microsoft.com/office/powerpoint/2010/main" val="126701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Paralelkenar 4"/>
          <p:cNvSpPr/>
          <p:nvPr/>
        </p:nvSpPr>
        <p:spPr>
          <a:xfrm flipH="1">
            <a:off x="290974" y="223101"/>
            <a:ext cx="3213608" cy="353944"/>
          </a:xfrm>
          <a:prstGeom prst="parallelogram">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392943" y="215246"/>
            <a:ext cx="1188146" cy="353943"/>
          </a:xfrm>
          <a:prstGeom prst="rect">
            <a:avLst/>
          </a:prstGeom>
          <a:noFill/>
          <a:ln>
            <a:noFill/>
          </a:ln>
        </p:spPr>
        <p:txBody>
          <a:bodyPr wrap="none" lIns="91440" tIns="45720" rIns="91440" bIns="45720">
            <a:spAutoFit/>
          </a:bodyPr>
          <a:lstStyle/>
          <a:p>
            <a:r>
              <a:rPr lang="tr-TR" sz="1700" cap="none" spc="0" dirty="0">
                <a:ln w="0"/>
                <a:solidFill>
                  <a:schemeClr val="bg1"/>
                </a:solidFill>
                <a:effectLst>
                  <a:outerShdw blurRad="38100" dist="19050" dir="2700000" algn="tl" rotWithShape="0">
                    <a:schemeClr val="dk1">
                      <a:alpha val="40000"/>
                    </a:schemeClr>
                  </a:outerShdw>
                </a:effectLst>
                <a:latin typeface="DIN Tr" panose="02000900000000000000" pitchFamily="50" charset="-94"/>
              </a:rPr>
              <a:t>Uygulama</a:t>
            </a: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85685" y="2876634"/>
            <a:ext cx="1457836" cy="2915673"/>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sp>
        <p:nvSpPr>
          <p:cNvPr id="11" name="Dikdörtgen 10"/>
          <p:cNvSpPr/>
          <p:nvPr/>
        </p:nvSpPr>
        <p:spPr>
          <a:xfrm>
            <a:off x="290973" y="739724"/>
            <a:ext cx="6333347" cy="2100575"/>
          </a:xfrm>
          <a:prstGeom prst="rect">
            <a:avLst/>
          </a:prstGeom>
        </p:spPr>
        <p:txBody>
          <a:bodyPr wrap="square">
            <a:spAutoFit/>
          </a:bodyPr>
          <a:lstStyle/>
          <a:p>
            <a:r>
              <a:rPr lang="tr-TR" i="1" dirty="0">
                <a:solidFill>
                  <a:schemeClr val="accent2"/>
                </a:solidFill>
                <a:effectLst/>
                <a:latin typeface="Gill Sans MT" panose="020B0502020104020203" pitchFamily="34" charset="0"/>
              </a:rPr>
              <a:t>FATURA / SİPARİŞ GİRMEK BU KADAR KOLAY OLMAMIŞTI !</a:t>
            </a:r>
            <a:endParaRPr lang="tr-TR" b="0" i="0" dirty="0">
              <a:solidFill>
                <a:srgbClr val="333333"/>
              </a:solidFill>
              <a:effectLst/>
              <a:latin typeface="Gill Sans MT" panose="020B0502020104020203" pitchFamily="34" charset="0"/>
            </a:endParaRPr>
          </a:p>
          <a:p>
            <a:r>
              <a:rPr lang="tr-TR" dirty="0">
                <a:solidFill>
                  <a:srgbClr val="333333"/>
                </a:solidFill>
                <a:latin typeface="Gill Sans MT" panose="020B0502020104020203" pitchFamily="34" charset="0"/>
              </a:rPr>
              <a:t>Kullanıcı dostu program ara yüzü ile, kullanıcılar fatura ve siparişlerini hızlı bir şekilde düzenlerler. </a:t>
            </a:r>
          </a:p>
          <a:p>
            <a:endParaRPr lang="tr-TR" dirty="0">
              <a:solidFill>
                <a:srgbClr val="333333"/>
              </a:solidFill>
              <a:latin typeface="Gill Sans MT" panose="020B0502020104020203" pitchFamily="34" charset="0"/>
            </a:endParaRPr>
          </a:p>
          <a:p>
            <a:r>
              <a:rPr lang="tr-TR" i="1" dirty="0">
                <a:solidFill>
                  <a:schemeClr val="accent2"/>
                </a:solidFill>
                <a:latin typeface="Gill Sans MT" panose="020B0502020104020203" pitchFamily="34" charset="0"/>
              </a:rPr>
              <a:t>STOK/HİZMET KARTI SEÇME YÖNTEMLERİ</a:t>
            </a:r>
          </a:p>
          <a:p>
            <a:r>
              <a:rPr lang="tr-TR" dirty="0">
                <a:solidFill>
                  <a:srgbClr val="333333"/>
                </a:solidFill>
                <a:latin typeface="Gill Sans MT" panose="020B0502020104020203" pitchFamily="34" charset="0"/>
              </a:rPr>
              <a:t>Kullanıcılar stok/hizmet kartı belirlemede oldukça fazla seçeneklere sahiptir. Kullanıcılar stok/hizmet kartı seçimini ister isimlerden arama yaparak, ister barkod girerek, ister stok grubuna göre, isterse de cihaz kamerasını kullanarak barkod okutma yöntemiyle yapabilir.  Artından seçilen stokları ‘hızlı ekleme’ ya da ‘detaylı ekleme’ seçenekleriyle fatura/sipariş listesine eklerler.</a:t>
            </a:r>
          </a:p>
        </p:txBody>
      </p:sp>
      <p:pic>
        <p:nvPicPr>
          <p:cNvPr id="12" name="Resim 11"/>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84708" y="2871554"/>
            <a:ext cx="1462501" cy="2925003"/>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pic>
        <p:nvPicPr>
          <p:cNvPr id="13" name="Resim 12"/>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696033" y="2874094"/>
            <a:ext cx="1460169" cy="2920338"/>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pic>
        <p:nvPicPr>
          <p:cNvPr id="14" name="Resim 13"/>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484301" y="5955525"/>
            <a:ext cx="1461827" cy="2923655"/>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pic>
        <p:nvPicPr>
          <p:cNvPr id="15" name="Resim 14"/>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2586523" y="5955525"/>
            <a:ext cx="1461827" cy="2923655"/>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pic>
        <p:nvPicPr>
          <p:cNvPr id="16" name="Resim 15"/>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4698174" y="5955525"/>
            <a:ext cx="1461827" cy="2923655"/>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27207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454533" y="382093"/>
            <a:ext cx="3761867" cy="3707169"/>
          </a:xfrm>
          <a:prstGeom prst="rect">
            <a:avLst/>
          </a:prstGeom>
        </p:spPr>
        <p:txBody>
          <a:bodyPr wrap="square">
            <a:spAutoFit/>
          </a:bodyPr>
          <a:lstStyle/>
          <a:p>
            <a:r>
              <a:rPr lang="tr-TR" i="1" dirty="0">
                <a:solidFill>
                  <a:schemeClr val="accent2"/>
                </a:solidFill>
                <a:latin typeface="Gill Sans MT" panose="020B0502020104020203" pitchFamily="34" charset="0"/>
              </a:rPr>
              <a:t>CARİ DETAYLARINI MI GÖRMEK İSTİYORSUNUZ ?</a:t>
            </a:r>
            <a:endParaRPr lang="tr-TR" dirty="0">
              <a:solidFill>
                <a:srgbClr val="333333"/>
              </a:solidFill>
              <a:latin typeface="Gill Sans MT" panose="020B0502020104020203" pitchFamily="34" charset="0"/>
            </a:endParaRP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Cari hesaplara ait iletişim bilgileri detaylı olarak hazırlanmıştır. Cari karta ait telefon bilgileri, </a:t>
            </a:r>
            <a:r>
              <a:rPr lang="tr-TR" dirty="0" err="1">
                <a:solidFill>
                  <a:srgbClr val="333333"/>
                </a:solidFill>
                <a:latin typeface="Gill Sans MT" panose="020B0502020104020203" pitchFamily="34" charset="0"/>
              </a:rPr>
              <a:t>fax</a:t>
            </a:r>
            <a:r>
              <a:rPr lang="tr-TR" dirty="0">
                <a:solidFill>
                  <a:srgbClr val="333333"/>
                </a:solidFill>
                <a:latin typeface="Gill Sans MT" panose="020B0502020104020203" pitchFamily="34" charset="0"/>
              </a:rPr>
              <a:t> bilgileri, e-mail bilgileri hatta GPS konum bilgileri hızlı bir şeklide görülebilir, kayıtlı GPS konumlarına harita üzerinden ulaşılabilir. </a:t>
            </a: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Yeni cari kart kaydı yapılabilir, cari adres bilgilerine GPS konum özelliği kullanılarak hızlı bir şekilde erişilebilir.</a:t>
            </a: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Cari karta ait raporlar mail olarak gönderilebilir. Rapor tasarımları isteğe göre düzenlenebilir. </a:t>
            </a: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Cari hesap ekstre raporunda, görüntülenen raporun içinden çıkmadan fatura kalemlerinin detayı görüntülenebilir.</a:t>
            </a:r>
          </a:p>
        </p:txBody>
      </p:sp>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536516" y="230128"/>
            <a:ext cx="2005550" cy="4011100"/>
          </a:xfrm>
          <a:prstGeom prst="roundRect">
            <a:avLst>
              <a:gd name="adj" fmla="val 4167"/>
            </a:avLst>
          </a:prstGeom>
          <a:solidFill>
            <a:srgbClr val="FFFFFF"/>
          </a:solidFill>
          <a:ln w="76200" cap="sq">
            <a:solidFill>
              <a:schemeClr val="bg1">
                <a:lumMod val="75000"/>
              </a:schemeClr>
            </a:solidFill>
            <a:miter lim="800000"/>
          </a:ln>
          <a:effectLst/>
          <a:scene3d>
            <a:camera prst="orthographicFront"/>
            <a:lightRig rig="threePt" dir="t">
              <a:rot lat="0" lon="0" rev="2700000"/>
            </a:lightRig>
          </a:scene3d>
          <a:sp3d contourW="6350">
            <a:bevelT h="38100"/>
            <a:contourClr>
              <a:srgbClr val="C0C0C0"/>
            </a:contourClr>
          </a:sp3d>
        </p:spPr>
      </p:pic>
      <p:pic>
        <p:nvPicPr>
          <p:cNvPr id="7" name="Resim 6"/>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142321" y="5500038"/>
            <a:ext cx="4573358" cy="2435516"/>
          </a:xfrm>
          <a:prstGeom prst="roundRect">
            <a:avLst>
              <a:gd name="adj" fmla="val 4167"/>
            </a:avLst>
          </a:prstGeom>
          <a:solidFill>
            <a:srgbClr val="FFFFFF"/>
          </a:solidFill>
          <a:ln w="76200" cap="sq">
            <a:solidFill>
              <a:schemeClr val="bg2">
                <a:lumMod val="75000"/>
              </a:schemeClr>
            </a:solidFill>
            <a:miter lim="800000"/>
          </a:ln>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709114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451640" y="194970"/>
            <a:ext cx="6264120" cy="2100575"/>
          </a:xfrm>
          <a:prstGeom prst="rect">
            <a:avLst/>
          </a:prstGeom>
        </p:spPr>
        <p:txBody>
          <a:bodyPr wrap="square">
            <a:spAutoFit/>
          </a:bodyPr>
          <a:lstStyle/>
          <a:p>
            <a:r>
              <a:rPr lang="tr-TR" i="1" dirty="0">
                <a:solidFill>
                  <a:schemeClr val="accent2"/>
                </a:solidFill>
                <a:latin typeface="Gill Sans MT" panose="020B0502020104020203" pitchFamily="34" charset="0"/>
              </a:rPr>
              <a:t>KENDİ RAPORUNU DÜZENLE !</a:t>
            </a:r>
            <a:endParaRPr lang="tr-TR" dirty="0">
              <a:solidFill>
                <a:srgbClr val="333333"/>
              </a:solidFill>
              <a:latin typeface="Gill Sans MT" panose="020B0502020104020203" pitchFamily="34" charset="0"/>
            </a:endParaRP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Raporlar ekranı esnek bir şekilde düzenlenmiştir. Bir rapor farklı görünümlerde hazırlanıp saklanabilir. Hazırlanan raporlara ek uğraş gerektirmeden ulaşılabilir, görüntülenebilir.</a:t>
            </a: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Yöneticiye ait özel rapor ekranında hızlı bir şekilde fatura, sipariş, kasa, banka, çek/senet durum raporlarına ulaşılabilir.</a:t>
            </a:r>
          </a:p>
          <a:p>
            <a:endParaRPr lang="tr-TR" dirty="0">
              <a:solidFill>
                <a:srgbClr val="333333"/>
              </a:solidFill>
              <a:latin typeface="Gill Sans MT" panose="020B0502020104020203" pitchFamily="34" charset="0"/>
            </a:endParaRPr>
          </a:p>
          <a:p>
            <a:r>
              <a:rPr lang="tr-TR" dirty="0"/>
              <a:t>Cari ve stok ekranlarında grafik rapor desteği mevcuttur. Grafiksel olarak stok ve cari kart bilgileri görülebilir.</a:t>
            </a:r>
            <a:endParaRPr lang="tr-TR" dirty="0">
              <a:solidFill>
                <a:srgbClr val="333333"/>
              </a:solidFill>
              <a:latin typeface="Gill Sans MT" panose="020B0502020104020203" pitchFamily="34" charset="0"/>
            </a:endParaRPr>
          </a:p>
        </p:txBody>
      </p:sp>
      <p:pic>
        <p:nvPicPr>
          <p:cNvPr id="9" name="Resim 8"/>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987391" y="5002885"/>
            <a:ext cx="1728369" cy="3456739"/>
          </a:xfrm>
          <a:prstGeom prst="roundRect">
            <a:avLst>
              <a:gd name="adj" fmla="val 4167"/>
            </a:avLst>
          </a:prstGeom>
          <a:solidFill>
            <a:srgbClr val="FFFFFF"/>
          </a:solidFill>
          <a:ln w="76200" cap="sq">
            <a:solidFill>
              <a:schemeClr val="tx1">
                <a:lumMod val="50000"/>
                <a:lumOff val="50000"/>
              </a:schemeClr>
            </a:solidFill>
            <a:miter lim="800000"/>
          </a:ln>
          <a:effectLst/>
          <a:scene3d>
            <a:camera prst="orthographicFront"/>
            <a:lightRig rig="threePt" dir="t">
              <a:rot lat="0" lon="0" rev="2700000"/>
            </a:lightRig>
          </a:scene3d>
          <a:sp3d contourW="6350">
            <a:bevelT h="38100"/>
            <a:contourClr>
              <a:srgbClr val="C0C0C0"/>
            </a:contourClr>
          </a:sp3d>
        </p:spPr>
      </p:pic>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750245" y="2328106"/>
            <a:ext cx="1737667" cy="3475335"/>
          </a:xfrm>
          <a:prstGeom prst="roundRect">
            <a:avLst>
              <a:gd name="adj" fmla="val 4167"/>
            </a:avLst>
          </a:prstGeom>
          <a:solidFill>
            <a:srgbClr val="FFFFFF"/>
          </a:solidFill>
          <a:ln w="7620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56073" y="5002885"/>
            <a:ext cx="1728368" cy="3456736"/>
          </a:xfrm>
          <a:prstGeom prst="roundRect">
            <a:avLst>
              <a:gd name="adj" fmla="val 4167"/>
            </a:avLst>
          </a:prstGeom>
          <a:solidFill>
            <a:srgbClr val="FFFFFF"/>
          </a:solidFill>
          <a:ln w="7620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396745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952000" y="9176162"/>
            <a:ext cx="912880" cy="681352"/>
          </a:xfrm>
          <a:prstGeom prst="rect">
            <a:avLst/>
          </a:prstGeom>
        </p:spPr>
      </p:pic>
      <p:sp>
        <p:nvSpPr>
          <p:cNvPr id="4" name="Dikdörtgen 3"/>
          <p:cNvSpPr/>
          <p:nvPr/>
        </p:nvSpPr>
        <p:spPr>
          <a:xfrm flipH="1" flipV="1">
            <a:off x="0" y="9042398"/>
            <a:ext cx="6858000" cy="36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451640" y="194970"/>
            <a:ext cx="6264120" cy="1096454"/>
          </a:xfrm>
          <a:prstGeom prst="rect">
            <a:avLst/>
          </a:prstGeom>
        </p:spPr>
        <p:txBody>
          <a:bodyPr wrap="square">
            <a:spAutoFit/>
          </a:bodyPr>
          <a:lstStyle/>
          <a:p>
            <a:r>
              <a:rPr lang="tr-TR" i="1" dirty="0">
                <a:solidFill>
                  <a:schemeClr val="accent2"/>
                </a:solidFill>
                <a:latin typeface="Gill Sans MT" panose="020B0502020104020203" pitchFamily="34" charset="0"/>
              </a:rPr>
              <a:t>TAHSİLAT GİRİŞİ ÇOK KOLAY !</a:t>
            </a:r>
            <a:endParaRPr lang="tr-TR" dirty="0">
              <a:solidFill>
                <a:srgbClr val="333333"/>
              </a:solidFill>
              <a:latin typeface="Gill Sans MT" panose="020B0502020104020203" pitchFamily="34" charset="0"/>
            </a:endParaRPr>
          </a:p>
          <a:p>
            <a:endParaRPr lang="tr-TR" dirty="0">
              <a:solidFill>
                <a:srgbClr val="333333"/>
              </a:solidFill>
              <a:latin typeface="Gill Sans MT" panose="020B0502020104020203" pitchFamily="34" charset="0"/>
            </a:endParaRPr>
          </a:p>
          <a:p>
            <a:r>
              <a:rPr lang="tr-TR" dirty="0">
                <a:solidFill>
                  <a:srgbClr val="333333"/>
                </a:solidFill>
                <a:latin typeface="Gill Sans MT" panose="020B0502020104020203" pitchFamily="34" charset="0"/>
              </a:rPr>
              <a:t>Nakit, çek, senet ve kredi kartı türlerinde tahsilat girişi yapılabilir. Çek tahsilatı yapılırken, çek numarası, borçlu bilgileri ve banka bilgileri girilebilir. Yapılan tahsilatlar mail olarak, istenirse de yazıcıdan döküm alınarak müşteriye ulaştırılabilir.</a:t>
            </a:r>
          </a:p>
        </p:txBody>
      </p:sp>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11715" y="1869440"/>
            <a:ext cx="2535702" cy="5071405"/>
          </a:xfrm>
          <a:prstGeom prst="roundRect">
            <a:avLst>
              <a:gd name="adj" fmla="val 4167"/>
            </a:avLst>
          </a:prstGeom>
          <a:solidFill>
            <a:srgbClr val="FFFFFF"/>
          </a:solidFill>
          <a:ln w="76200" cap="sq">
            <a:solidFill>
              <a:schemeClr val="bg2">
                <a:lumMod val="50000"/>
              </a:schemeClr>
            </a:solidFill>
            <a:miter lim="800000"/>
          </a:ln>
          <a:effectLst/>
          <a:scene3d>
            <a:camera prst="orthographicFront"/>
            <a:lightRig rig="threePt" dir="t">
              <a:rot lat="0" lon="0" rev="2700000"/>
            </a:lightRig>
          </a:scene3d>
          <a:sp3d>
            <a:bevelT h="38100"/>
            <a:contourClr>
              <a:srgbClr val="C0C0C0"/>
            </a:contourClr>
          </a:sp3d>
        </p:spPr>
      </p:pic>
      <p:pic>
        <p:nvPicPr>
          <p:cNvPr id="5" name="Resim 4"/>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742181" y="1869439"/>
            <a:ext cx="2535702" cy="5071405"/>
          </a:xfrm>
          <a:prstGeom prst="roundRect">
            <a:avLst>
              <a:gd name="adj" fmla="val 4167"/>
            </a:avLst>
          </a:prstGeom>
          <a:solidFill>
            <a:srgbClr val="FFFFFF"/>
          </a:solidFill>
          <a:ln w="76200" cap="sq">
            <a:solidFill>
              <a:schemeClr val="bg2">
                <a:lumMod val="50000"/>
              </a:schemeClr>
            </a:solidFill>
            <a:miter lim="800000"/>
          </a:ln>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195397629"/>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TotalTime>
  <Words>541</Words>
  <Application>Microsoft Office PowerPoint</Application>
  <PresentationFormat>A4 Kağıt (210x297 mm)</PresentationFormat>
  <Paragraphs>56</Paragraphs>
  <Slides>7</Slides>
  <Notes>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DIN Tr</vt:lpstr>
      <vt:lpstr>Gill Sans MT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Osman HARMANŞA</dc:creator>
  <cp:lastModifiedBy>Osman HARMANŞA</cp:lastModifiedBy>
  <cp:revision>72</cp:revision>
  <dcterms:created xsi:type="dcterms:W3CDTF">2017-12-20T13:02:23Z</dcterms:created>
  <dcterms:modified xsi:type="dcterms:W3CDTF">2019-11-14T07:02:09Z</dcterms:modified>
</cp:coreProperties>
</file>